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6" r:id="rId3"/>
    <p:sldId id="273" r:id="rId4"/>
    <p:sldId id="261" r:id="rId5"/>
    <p:sldId id="258" r:id="rId6"/>
    <p:sldId id="275" r:id="rId7"/>
    <p:sldId id="266" r:id="rId8"/>
    <p:sldId id="274" r:id="rId9"/>
    <p:sldId id="277" r:id="rId10"/>
    <p:sldId id="259" r:id="rId11"/>
    <p:sldId id="269" r:id="rId12"/>
    <p:sldId id="267" r:id="rId13"/>
    <p:sldId id="270" r:id="rId14"/>
    <p:sldId id="271"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12AC3-780F-4C56-B41E-294DC0EEB10F}" type="datetimeFigureOut">
              <a:rPr lang="en-US" smtClean="0"/>
              <a:pPr/>
              <a:t>6/26/2017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51CF0B-D490-479A-A394-F67F183A107E}" type="slidenum">
              <a:rPr lang="en-US" smtClean="0"/>
              <a:pPr/>
              <a:t>‹#›</a:t>
            </a:fld>
            <a:endParaRPr lang="en-US"/>
          </a:p>
        </p:txBody>
      </p:sp>
    </p:spTree>
    <p:extLst>
      <p:ext uri="{BB962C8B-B14F-4D97-AF65-F5344CB8AC3E}">
        <p14:creationId xmlns:p14="http://schemas.microsoft.com/office/powerpoint/2010/main" val="1978410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FFF7695-D74A-234F-8255-0F9005BE8ECF}" type="slidenum">
              <a:rPr lang="en-US" smtClean="0"/>
              <a:pPr>
                <a:defRPr/>
              </a:pPr>
              <a:t>1</a:t>
            </a:fld>
            <a:endParaRPr lang="en-US"/>
          </a:p>
        </p:txBody>
      </p:sp>
    </p:spTree>
    <p:extLst>
      <p:ext uri="{BB962C8B-B14F-4D97-AF65-F5344CB8AC3E}">
        <p14:creationId xmlns:p14="http://schemas.microsoft.com/office/powerpoint/2010/main" val="2805531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51CF0B-D490-479A-A394-F67F183A107E}" type="slidenum">
              <a:rPr lang="en-US" smtClean="0"/>
              <a:pPr/>
              <a:t>10</a:t>
            </a:fld>
            <a:endParaRPr lang="en-US"/>
          </a:p>
        </p:txBody>
      </p:sp>
    </p:spTree>
    <p:extLst>
      <p:ext uri="{BB962C8B-B14F-4D97-AF65-F5344CB8AC3E}">
        <p14:creationId xmlns:p14="http://schemas.microsoft.com/office/powerpoint/2010/main" val="499215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16977D-5760-4B32-BCF5-A9771BFB18EC}" type="datetimeFigureOut">
              <a:rPr lang="en-US" smtClean="0"/>
              <a:pPr/>
              <a:t>6/26/2017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BAB4D0A-0CC8-42C6-95FC-6E33CD6282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6977D-5760-4B32-BCF5-A9771BFB18EC}"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6977D-5760-4B32-BCF5-A9771BFB18EC}"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6977D-5760-4B32-BCF5-A9771BFB18EC}"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16977D-5760-4B32-BCF5-A9771BFB18EC}"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B4D0A-0CC8-42C6-95FC-6E33CD6282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16977D-5760-4B32-BCF5-A9771BFB18EC}"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16977D-5760-4B32-BCF5-A9771BFB18EC}" type="datetimeFigureOut">
              <a:rPr lang="en-US" smtClean="0"/>
              <a:pPr/>
              <a:t>6/26/2017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16977D-5760-4B32-BCF5-A9771BFB18EC}" type="datetimeFigureOut">
              <a:rPr lang="en-US" smtClean="0"/>
              <a:pPr/>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6977D-5760-4B32-BCF5-A9771BFB18EC}" type="datetimeFigureOut">
              <a:rPr lang="en-US" smtClean="0"/>
              <a:pPr/>
              <a:t>6/26/2017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16977D-5760-4B32-BCF5-A9771BFB18EC}"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B4D0A-0CC8-42C6-95FC-6E33CD6282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16977D-5760-4B32-BCF5-A9771BFB18EC}"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BAB4D0A-0CC8-42C6-95FC-6E33CD6282D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16977D-5760-4B32-BCF5-A9771BFB18EC}" type="datetimeFigureOut">
              <a:rPr lang="en-US" smtClean="0"/>
              <a:pPr/>
              <a:t>6/26/2017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AB4D0A-0CC8-42C6-95FC-6E33CD6282D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pedfoundations.pbwork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Foundations of Special Education</a:t>
            </a:r>
            <a:endParaRPr lang="en-US" dirty="0"/>
          </a:p>
        </p:txBody>
      </p:sp>
      <p:sp>
        <p:nvSpPr>
          <p:cNvPr id="3" name="Subtitle 2"/>
          <p:cNvSpPr>
            <a:spLocks noGrp="1"/>
          </p:cNvSpPr>
          <p:nvPr>
            <p:ph type="subTitle" idx="1"/>
          </p:nvPr>
        </p:nvSpPr>
        <p:spPr>
          <a:xfrm>
            <a:off x="609600" y="3886200"/>
            <a:ext cx="7854696" cy="1752600"/>
          </a:xfrm>
        </p:spPr>
        <p:txBody>
          <a:bodyPr>
            <a:normAutofit/>
          </a:bodyPr>
          <a:lstStyle/>
          <a:p>
            <a:r>
              <a:rPr lang="en-US" dirty="0" smtClean="0"/>
              <a:t>Chris Borgmeier, PhD</a:t>
            </a:r>
          </a:p>
          <a:p>
            <a:r>
              <a:rPr lang="en-US" dirty="0" smtClean="0"/>
              <a:t>Portland State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19912"/>
          </a:xfrm>
        </p:spPr>
        <p:txBody>
          <a:bodyPr/>
          <a:lstStyle/>
          <a:p>
            <a:r>
              <a:rPr lang="en-US" dirty="0" smtClean="0"/>
              <a:t>OR TSPC Standards</a:t>
            </a:r>
            <a:endParaRPr lang="en-US" dirty="0"/>
          </a:p>
        </p:txBody>
      </p:sp>
      <p:sp>
        <p:nvSpPr>
          <p:cNvPr id="4" name="Content Placeholder 3"/>
          <p:cNvSpPr>
            <a:spLocks noGrp="1"/>
          </p:cNvSpPr>
          <p:nvPr>
            <p:ph idx="1"/>
          </p:nvPr>
        </p:nvSpPr>
        <p:spPr>
          <a:xfrm>
            <a:off x="457200" y="1600200"/>
            <a:ext cx="8229600" cy="5029200"/>
          </a:xfrm>
        </p:spPr>
        <p:txBody>
          <a:bodyPr>
            <a:normAutofit fontScale="70000" lnSpcReduction="20000"/>
          </a:bodyPr>
          <a:lstStyle/>
          <a:p>
            <a:r>
              <a:rPr lang="en-US" b="1" dirty="0" smtClean="0"/>
              <a:t>Standard 1</a:t>
            </a:r>
            <a:r>
              <a:rPr lang="en-US" dirty="0" smtClean="0"/>
              <a:t>: </a:t>
            </a:r>
            <a:r>
              <a:rPr lang="en-US" b="1" dirty="0" smtClean="0"/>
              <a:t>Foundations</a:t>
            </a:r>
            <a:r>
              <a:rPr lang="en-US" dirty="0" smtClean="0"/>
              <a:t>: Candidates understand the field as an evolving and changing discipline based on philosophies, evidence-based principles and theories, relevant laws and policies, diverse and historical points of view, and human issues that have historically influenced and continue to influence the field of special education and the education and treatment of individuals with exceptional needs both in school and society. </a:t>
            </a:r>
          </a:p>
          <a:p>
            <a:endParaRPr lang="en-US" dirty="0" smtClean="0"/>
          </a:p>
          <a:p>
            <a:r>
              <a:rPr lang="en-US" dirty="0" smtClean="0"/>
              <a:t>Candidates: </a:t>
            </a:r>
          </a:p>
          <a:p>
            <a:pPr lvl="1"/>
            <a:r>
              <a:rPr lang="en-US" dirty="0" smtClean="0"/>
              <a:t>(A) Understand how these influence professional practice, including assessment, instructional planning, implementation, and program evaluation; </a:t>
            </a:r>
          </a:p>
          <a:p>
            <a:pPr lvl="1"/>
            <a:r>
              <a:rPr lang="en-US" dirty="0" smtClean="0"/>
              <a:t>(B) Understand how issues of human diversity can impact families, cultures, and schools, and how these complex human issues can interact with issues in the delivery of special education services; </a:t>
            </a:r>
          </a:p>
          <a:p>
            <a:pPr lvl="1"/>
            <a:r>
              <a:rPr lang="en-US" dirty="0" smtClean="0"/>
              <a:t>(C) Understand the relationships of organizations of special education to the organizations and functions of schools, school systems, and other agencies; and </a:t>
            </a:r>
          </a:p>
          <a:p>
            <a:pPr lvl="1"/>
            <a:r>
              <a:rPr lang="en-US" dirty="0" smtClean="0"/>
              <a:t>(D) Use this knowledge as a ground upon which to construct their own personal understandings and philosophies of special education.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Across the Range of Learners</a:t>
            </a:r>
            <a:endParaRPr lang="en-US" dirty="0"/>
          </a:p>
        </p:txBody>
      </p:sp>
      <p:sp>
        <p:nvSpPr>
          <p:cNvPr id="3" name="Content Placeholder 2"/>
          <p:cNvSpPr>
            <a:spLocks noGrp="1"/>
          </p:cNvSpPr>
          <p:nvPr>
            <p:ph idx="1"/>
          </p:nvPr>
        </p:nvSpPr>
        <p:spPr/>
        <p:txBody>
          <a:bodyPr/>
          <a:lstStyle/>
          <a:p>
            <a:r>
              <a:rPr lang="en-US" dirty="0" smtClean="0"/>
              <a:t>Continuum of Supports</a:t>
            </a:r>
          </a:p>
          <a:p>
            <a:pPr lvl="1"/>
            <a:r>
              <a:rPr lang="en-US" dirty="0" smtClean="0"/>
              <a:t>Instructional</a:t>
            </a:r>
          </a:p>
          <a:p>
            <a:pPr lvl="1"/>
            <a:r>
              <a:rPr lang="en-US" dirty="0" smtClean="0"/>
              <a:t>Behavioral</a:t>
            </a:r>
          </a:p>
          <a:p>
            <a:pPr lvl="1"/>
            <a:endParaRPr lang="en-US" dirty="0" smtClean="0"/>
          </a:p>
          <a:p>
            <a:pPr lvl="1"/>
            <a:r>
              <a:rPr lang="en-US" dirty="0" smtClean="0"/>
              <a:t>Assessment drives supports</a:t>
            </a:r>
          </a:p>
          <a:p>
            <a:pPr lvl="1"/>
            <a:endParaRPr lang="en-US" dirty="0" smtClean="0"/>
          </a:p>
          <a:p>
            <a:pPr lvl="1"/>
            <a:r>
              <a:rPr lang="en-US" dirty="0" smtClean="0"/>
              <a:t>Same principles… different levels of intensity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Small Group Share</a:t>
            </a:r>
            <a:endParaRPr lang="en-US" dirty="0"/>
          </a:p>
        </p:txBody>
      </p:sp>
      <p:sp>
        <p:nvSpPr>
          <p:cNvPr id="3" name="Content Placeholder 2"/>
          <p:cNvSpPr>
            <a:spLocks noGrp="1"/>
          </p:cNvSpPr>
          <p:nvPr>
            <p:ph idx="1"/>
          </p:nvPr>
        </p:nvSpPr>
        <p:spPr/>
        <p:txBody>
          <a:bodyPr>
            <a:normAutofit/>
          </a:bodyPr>
          <a:lstStyle/>
          <a:p>
            <a:r>
              <a:rPr lang="en-US" sz="3200" dirty="0" smtClean="0"/>
              <a:t>What guides your practice &amp; informs your decisions currently as a Special Educator?</a:t>
            </a:r>
          </a:p>
          <a:p>
            <a:pPr lvl="1"/>
            <a:endParaRPr lang="en-US" sz="3200" dirty="0" smtClean="0"/>
          </a:p>
          <a:p>
            <a:pPr lvl="1"/>
            <a:r>
              <a:rPr lang="en-US" sz="3200" dirty="0" smtClean="0"/>
              <a:t>You want to help kids…. What informs HOW you would help a student?</a:t>
            </a:r>
          </a:p>
          <a:p>
            <a:endParaRPr lang="en-US" sz="3200" dirty="0" smtClean="0"/>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Group Assignments</a:t>
            </a:r>
            <a:endParaRPr lang="en-US" dirty="0"/>
          </a:p>
        </p:txBody>
      </p:sp>
      <p:sp>
        <p:nvSpPr>
          <p:cNvPr id="3" name="Content Placeholder 2"/>
          <p:cNvSpPr>
            <a:spLocks noGrp="1"/>
          </p:cNvSpPr>
          <p:nvPr>
            <p:ph idx="1"/>
          </p:nvPr>
        </p:nvSpPr>
        <p:spPr>
          <a:xfrm>
            <a:off x="457200" y="1752600"/>
            <a:ext cx="8229600" cy="4617720"/>
          </a:xfrm>
        </p:spPr>
        <p:txBody>
          <a:bodyPr>
            <a:noAutofit/>
          </a:bodyPr>
          <a:lstStyle/>
          <a:p>
            <a:r>
              <a:rPr lang="en-US" sz="2800" dirty="0" smtClean="0"/>
              <a:t>Identify categories of learners, disability categories or student learning/social/functional challenges you are interested Significant disabilities</a:t>
            </a:r>
          </a:p>
          <a:p>
            <a:endParaRPr lang="en-US" sz="2800" dirty="0" smtClean="0"/>
          </a:p>
          <a:p>
            <a:pPr lvl="1"/>
            <a:r>
              <a:rPr lang="en-US" dirty="0" smtClean="0"/>
              <a:t>Students with Learning disabilities</a:t>
            </a:r>
          </a:p>
          <a:p>
            <a:pPr lvl="1"/>
            <a:r>
              <a:rPr lang="en-US" dirty="0" smtClean="0"/>
              <a:t>Students with Emotional &amp; Behavioral Disorders</a:t>
            </a:r>
          </a:p>
          <a:p>
            <a:pPr lvl="1"/>
            <a:r>
              <a:rPr lang="en-US" dirty="0" smtClean="0"/>
              <a:t>Students from Culturally &amp; Linguistically Diverse backgrounds</a:t>
            </a:r>
          </a:p>
          <a:p>
            <a:pPr lvl="1"/>
            <a:r>
              <a:rPr lang="en-US" dirty="0" smtClean="0"/>
              <a:t>Students with significant disabilities</a:t>
            </a:r>
          </a:p>
          <a:p>
            <a:pPr lvl="1"/>
            <a:r>
              <a:rPr lang="en-US" dirty="0" smtClean="0"/>
              <a:t>Students who are non-verbal</a:t>
            </a:r>
          </a:p>
          <a:p>
            <a:pPr lvl="1"/>
            <a:r>
              <a:rPr lang="en-US" dirty="0" smtClean="0"/>
              <a:t>Etc.</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Group Assignments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800" dirty="0" smtClean="0"/>
              <a:t>Two Tasks:</a:t>
            </a:r>
          </a:p>
          <a:p>
            <a:pPr marL="514350" indent="-514350">
              <a:buFont typeface="+mj-lt"/>
              <a:buAutoNum type="arabicParenR"/>
            </a:pPr>
            <a:r>
              <a:rPr lang="en-US" sz="2800" dirty="0" smtClean="0"/>
              <a:t>As a group discuss a student/child you have worked with (within your interest topic area) or heard about for whom you didn’t know what to or how to help the student learn, behave, etc.</a:t>
            </a:r>
          </a:p>
          <a:p>
            <a:pPr marL="880110" lvl="1" indent="-514350">
              <a:buFont typeface="+mj-lt"/>
              <a:buAutoNum type="alphaLcParenR"/>
            </a:pPr>
            <a:r>
              <a:rPr lang="en-US" sz="2800" dirty="0" smtClean="0"/>
              <a:t>As a group agree on 1 type of student/problem &amp; define the problem you want to seek an intervention for</a:t>
            </a:r>
          </a:p>
          <a:p>
            <a:pPr marL="1154430" lvl="2" indent="-514350"/>
            <a:r>
              <a:rPr lang="en-US" sz="2500" u="sng" dirty="0" smtClean="0"/>
              <a:t>Example</a:t>
            </a:r>
            <a:r>
              <a:rPr lang="en-US" sz="2500" dirty="0" smtClean="0"/>
              <a:t>: Secondary students (MS/HS) with emotional behavioral problems who engage in work refusal (head down, non-responsive) and won’t do any work.</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Assignment #1</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Find answers/suggestions so you can begin supporting your new student tomorrow:</a:t>
            </a:r>
          </a:p>
          <a:p>
            <a:endParaRPr lang="en-US" dirty="0"/>
          </a:p>
          <a:p>
            <a:r>
              <a:rPr lang="en-US" dirty="0" smtClean="0"/>
              <a:t>Where did you go to for answers/suggestions?</a:t>
            </a:r>
          </a:p>
          <a:p>
            <a:pPr lvl="1"/>
            <a:r>
              <a:rPr lang="en-US" dirty="0" smtClean="0"/>
              <a:t>List each source (Websites, books, articles, people)</a:t>
            </a:r>
          </a:p>
          <a:p>
            <a:pPr lvl="2"/>
            <a:r>
              <a:rPr lang="en-US" dirty="0" smtClean="0"/>
              <a:t>Website – provide link and brief description of site</a:t>
            </a:r>
          </a:p>
          <a:p>
            <a:pPr lvl="2"/>
            <a:r>
              <a:rPr lang="en-US" dirty="0" smtClean="0"/>
              <a:t>Book – citation &amp; brief description</a:t>
            </a:r>
          </a:p>
          <a:p>
            <a:pPr lvl="2"/>
            <a:r>
              <a:rPr lang="en-US" dirty="0" smtClean="0"/>
              <a:t>Article – provide citation and link (if available) and brief description</a:t>
            </a:r>
          </a:p>
          <a:p>
            <a:pPr lvl="2"/>
            <a:r>
              <a:rPr lang="en-US" dirty="0" smtClean="0"/>
              <a:t>People – who? Job/professional title? Relationship to you?</a:t>
            </a:r>
          </a:p>
          <a:p>
            <a:pPr lvl="2"/>
            <a:endParaRPr lang="en-US" dirty="0"/>
          </a:p>
          <a:p>
            <a:r>
              <a:rPr lang="en-US" dirty="0" smtClean="0"/>
              <a:t>What did you learn from each source?</a:t>
            </a:r>
          </a:p>
          <a:p>
            <a:endParaRPr lang="en-US" dirty="0"/>
          </a:p>
          <a:p>
            <a:endParaRPr lang="en-US" dirty="0"/>
          </a:p>
        </p:txBody>
      </p:sp>
    </p:spTree>
    <p:extLst>
      <p:ext uri="{BB962C8B-B14F-4D97-AF65-F5344CB8AC3E}">
        <p14:creationId xmlns:p14="http://schemas.microsoft.com/office/powerpoint/2010/main" val="635297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t>
            </a:r>
            <a:endParaRPr lang="en-US" dirty="0"/>
          </a:p>
        </p:txBody>
      </p:sp>
      <p:sp>
        <p:nvSpPr>
          <p:cNvPr id="3" name="Content Placeholder 2"/>
          <p:cNvSpPr>
            <a:spLocks noGrp="1"/>
          </p:cNvSpPr>
          <p:nvPr>
            <p:ph idx="1"/>
          </p:nvPr>
        </p:nvSpPr>
        <p:spPr/>
        <p:txBody>
          <a:bodyPr/>
          <a:lstStyle/>
          <a:p>
            <a:endParaRPr lang="en-US" dirty="0" smtClean="0"/>
          </a:p>
          <a:p>
            <a:r>
              <a:rPr lang="en-US" dirty="0" smtClean="0"/>
              <a:t>What has brought you to the field of special education?</a:t>
            </a:r>
          </a:p>
          <a:p>
            <a:r>
              <a:rPr lang="en-US" dirty="0" smtClean="0"/>
              <a:t>What experiences have you had working in Special Education?</a:t>
            </a:r>
          </a:p>
          <a:p>
            <a:endParaRPr lang="en-US" dirty="0"/>
          </a:p>
        </p:txBody>
      </p:sp>
    </p:spTree>
    <p:extLst>
      <p:ext uri="{BB962C8B-B14F-4D97-AF65-F5344CB8AC3E}">
        <p14:creationId xmlns:p14="http://schemas.microsoft.com/office/powerpoint/2010/main" val="133520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hlinkClick r:id="rId2"/>
              </a:rPr>
              <a:t>www.spedfoundations.pbworks.com</a:t>
            </a:r>
            <a:endParaRPr lang="en-US" sz="36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Foundations of Special Education</a:t>
            </a:r>
            <a:endParaRPr lang="en-US" dirty="0"/>
          </a:p>
        </p:txBody>
      </p:sp>
      <p:sp>
        <p:nvSpPr>
          <p:cNvPr id="3" name="Content Placeholder 2"/>
          <p:cNvSpPr>
            <a:spLocks noGrp="1"/>
          </p:cNvSpPr>
          <p:nvPr>
            <p:ph idx="1"/>
          </p:nvPr>
        </p:nvSpPr>
        <p:spPr/>
        <p:txBody>
          <a:bodyPr>
            <a:normAutofit/>
          </a:bodyPr>
          <a:lstStyle/>
          <a:p>
            <a:r>
              <a:rPr lang="en-US" dirty="0" smtClean="0"/>
              <a:t>This course will introduce Special Education teacher candidates to the use of </a:t>
            </a:r>
            <a:r>
              <a:rPr lang="en-US" b="1" i="1" u="sng" dirty="0" smtClean="0"/>
              <a:t>research, theoretical frameworks, professional standards and data </a:t>
            </a:r>
            <a:r>
              <a:rPr lang="en-US" dirty="0" smtClean="0"/>
              <a:t>as the foundation for guiding decision making and professional practices in special education. </a:t>
            </a:r>
          </a:p>
          <a:p>
            <a:endParaRPr lang="en-US" dirty="0" smtClean="0"/>
          </a:p>
          <a:p>
            <a:r>
              <a:rPr lang="en-US" dirty="0" smtClean="0"/>
              <a:t>Teacher candidates will be introduced to the “Critical Concepts of Special Education” as identified by faculty of the PSU Special Education Department.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Graduate School of Education </a:t>
            </a:r>
            <a:br>
              <a:rPr lang="en-US" dirty="0" smtClean="0"/>
            </a:br>
            <a:r>
              <a:rPr lang="en-US" dirty="0" smtClean="0"/>
              <a:t>Conceptual Framework</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86578" y="1872794"/>
            <a:ext cx="7666822" cy="445180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8735367"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1035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PSU SPED</a:t>
            </a:r>
            <a:r>
              <a:rPr lang="en-US" dirty="0" smtClean="0"/>
              <a:t/>
            </a:r>
            <a:br>
              <a:rPr lang="en-US" dirty="0" smtClean="0"/>
            </a:br>
            <a:r>
              <a:rPr lang="en-US" dirty="0" smtClean="0"/>
              <a:t>Critical Concepts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1828800"/>
            <a:ext cx="9358811"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910861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543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87278"/>
            <a:ext cx="3733800" cy="1143000"/>
          </a:xfrm>
        </p:spPr>
        <p:txBody>
          <a:bodyPr>
            <a:normAutofit fontScale="90000"/>
          </a:bodyPr>
          <a:lstStyle/>
          <a:p>
            <a:r>
              <a:rPr lang="en-US" dirty="0" err="1" smtClean="0"/>
              <a:t>EdTPA</a:t>
            </a:r>
            <a:r>
              <a:rPr lang="en-US" dirty="0" smtClean="0"/>
              <a:t> </a:t>
            </a:r>
            <a:br>
              <a:rPr lang="en-US" dirty="0" smtClean="0"/>
            </a:br>
            <a:r>
              <a:rPr lang="en-US" dirty="0" smtClean="0"/>
              <a:t>Cycle for Effective Teaching </a:t>
            </a:r>
            <a:endParaRPr lang="en-US" dirty="0"/>
          </a:p>
        </p:txBody>
      </p:sp>
      <p:pic>
        <p:nvPicPr>
          <p:cNvPr id="4" name="Picture 3"/>
          <p:cNvPicPr>
            <a:picLocks noChangeAspect="1"/>
          </p:cNvPicPr>
          <p:nvPr/>
        </p:nvPicPr>
        <p:blipFill>
          <a:blip r:embed="rId2"/>
          <a:stretch>
            <a:fillRect/>
          </a:stretch>
        </p:blipFill>
        <p:spPr>
          <a:xfrm>
            <a:off x="3313591" y="1278718"/>
            <a:ext cx="5976991" cy="4560121"/>
          </a:xfrm>
          <a:prstGeom prst="rect">
            <a:avLst/>
          </a:prstGeom>
        </p:spPr>
      </p:pic>
    </p:spTree>
    <p:extLst>
      <p:ext uri="{BB962C8B-B14F-4D97-AF65-F5344CB8AC3E}">
        <p14:creationId xmlns:p14="http://schemas.microsoft.com/office/powerpoint/2010/main" val="4194872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4429</TotalTime>
  <Words>518</Words>
  <Application>Microsoft Office PowerPoint</Application>
  <PresentationFormat>On-screen Show (4:3)</PresentationFormat>
  <Paragraphs>64</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Flow</vt:lpstr>
      <vt:lpstr>Foundations of Special Education</vt:lpstr>
      <vt:lpstr>Introductions </vt:lpstr>
      <vt:lpstr>PowerPoint Presentation</vt:lpstr>
      <vt:lpstr>Foundations of Special Education</vt:lpstr>
      <vt:lpstr>Graduate School of Education  Conceptual Framework</vt:lpstr>
      <vt:lpstr>PowerPoint Presentation</vt:lpstr>
      <vt:lpstr>PSU SPED Critical Concepts</vt:lpstr>
      <vt:lpstr>PowerPoint Presentation</vt:lpstr>
      <vt:lpstr>EdTPA  Cycle for Effective Teaching </vt:lpstr>
      <vt:lpstr>OR TSPC Standards</vt:lpstr>
      <vt:lpstr>Across the Range of Learners</vt:lpstr>
      <vt:lpstr>Small Group Share</vt:lpstr>
      <vt:lpstr>Group Assignments</vt:lpstr>
      <vt:lpstr>Group Assignments</vt:lpstr>
      <vt:lpstr>Assignment #1</vt:lpstr>
    </vt:vector>
  </TitlesOfParts>
  <Company>Portland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Special Education</dc:title>
  <dc:creator>cborgmei</dc:creator>
  <cp:lastModifiedBy>Chris Borgmeier</cp:lastModifiedBy>
  <cp:revision>21</cp:revision>
  <dcterms:created xsi:type="dcterms:W3CDTF">2011-06-18T23:10:44Z</dcterms:created>
  <dcterms:modified xsi:type="dcterms:W3CDTF">2017-06-26T19:55:30Z</dcterms:modified>
</cp:coreProperties>
</file>